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5"/>
  </p:notesMasterIdLst>
  <p:sldIdLst>
    <p:sldId id="309" r:id="rId2"/>
    <p:sldId id="369" r:id="rId3"/>
    <p:sldId id="363" r:id="rId4"/>
    <p:sldId id="415" r:id="rId5"/>
    <p:sldId id="416" r:id="rId6"/>
    <p:sldId id="366" r:id="rId7"/>
    <p:sldId id="407" r:id="rId8"/>
    <p:sldId id="425" r:id="rId9"/>
    <p:sldId id="426" r:id="rId10"/>
    <p:sldId id="427" r:id="rId11"/>
    <p:sldId id="333" r:id="rId12"/>
    <p:sldId id="404" r:id="rId13"/>
    <p:sldId id="328" r:id="rId1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97">
          <p15:clr>
            <a:srgbClr val="A4A3A4"/>
          </p15:clr>
        </p15:guide>
        <p15:guide id="2" pos="3982">
          <p15:clr>
            <a:srgbClr val="A4A3A4"/>
          </p15:clr>
        </p15:guide>
        <p15:guide id="3" pos="325">
          <p15:clr>
            <a:srgbClr val="A4A3A4"/>
          </p15:clr>
        </p15:guide>
        <p15:guide id="4" pos="7355">
          <p15:clr>
            <a:srgbClr val="A4A3A4"/>
          </p15:clr>
        </p15:guide>
        <p15:guide id="5" orient="horz" pos="349">
          <p15:clr>
            <a:srgbClr val="A4A3A4"/>
          </p15:clr>
        </p15:guide>
        <p15:guide id="6" orient="horz" pos="4005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F493F"/>
    <a:srgbClr val="F4CCB2"/>
    <a:srgbClr val="8E786B"/>
    <a:srgbClr val="8B7567"/>
    <a:srgbClr val="F5F3F1"/>
    <a:srgbClr val="EAE6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442" autoAdjust="0"/>
    <p:restoredTop sz="94660"/>
  </p:normalViewPr>
  <p:slideViewPr>
    <p:cSldViewPr snapToGrid="0" showGuides="1">
      <p:cViewPr varScale="1">
        <p:scale>
          <a:sx n="111" d="100"/>
          <a:sy n="111" d="100"/>
        </p:scale>
        <p:origin x="80" y="200"/>
      </p:cViewPr>
      <p:guideLst>
        <p:guide orient="horz" pos="1997"/>
        <p:guide pos="3982"/>
        <p:guide pos="325"/>
        <p:guide pos="7355"/>
        <p:guide orient="horz" pos="349"/>
        <p:guide orient="horz" pos="400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2023/6/15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（进阶设计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3.sv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9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9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jpe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9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3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348471" y="1040645"/>
            <a:ext cx="6385883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5400" dirty="0">
                <a:ln w="25400" cmpd="thickThin">
                  <a:noFill/>
                </a:ln>
                <a:solidFill>
                  <a:srgbClr val="5F493F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华文中宋" panose="02010600040101010101" charset="-122"/>
              </a:rPr>
              <a:t>基于深度强化学习的金融投资组合</a:t>
            </a:r>
            <a:endParaRPr lang="en-US" altLang="zh-CN" sz="5400" dirty="0">
              <a:ln w="25400" cmpd="thickThin">
                <a:noFill/>
              </a:ln>
              <a:solidFill>
                <a:srgbClr val="5F493F"/>
              </a:solidFill>
              <a:latin typeface="华文新魏" panose="02010800040101010101" pitchFamily="2" charset="-122"/>
              <a:ea typeface="华文新魏" panose="02010800040101010101" pitchFamily="2" charset="-122"/>
              <a:cs typeface="华文中宋" panose="02010600040101010101" charset="-122"/>
            </a:endParaRPr>
          </a:p>
          <a:p>
            <a:r>
              <a:rPr lang="zh-CN" altLang="en-US" sz="5400" dirty="0">
                <a:ln w="25400" cmpd="thickThin">
                  <a:noFill/>
                </a:ln>
                <a:solidFill>
                  <a:srgbClr val="5F493F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华文中宋" panose="02010600040101010101" charset="-122"/>
              </a:rPr>
              <a:t>管理问题</a:t>
            </a:r>
          </a:p>
        </p:txBody>
      </p:sp>
      <p:pic>
        <p:nvPicPr>
          <p:cNvPr id="7" name="图形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57164" y="163830"/>
            <a:ext cx="2831937" cy="520356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9640" y="5729498"/>
            <a:ext cx="9541510" cy="423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90000"/>
              </a:lnSpc>
              <a:spcBef>
                <a:spcPts val="600"/>
              </a:spcBef>
              <a:defRPr/>
            </a:pPr>
            <a:r>
              <a:rPr lang="zh-CN" altLang="en-US" sz="2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小组成员：潘腾 杨可芸</a:t>
            </a:r>
            <a:r>
              <a:rPr lang="en-US" altLang="zh-CN" sz="2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 </a:t>
            </a:r>
            <a:r>
              <a:rPr lang="zh-CN" altLang="en-US" sz="2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陈驿来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形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9330534" y="209"/>
            <a:ext cx="2831937" cy="520356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47040" y="286385"/>
            <a:ext cx="951738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sng" strike="noStrike" kern="1200" cap="none" spc="60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本项目应用</a:t>
            </a:r>
            <a:r>
              <a:rPr kumimoji="0" lang="zh-CN" altLang="en-US" sz="2800" b="1" i="0" u="sng" strike="noStrike" kern="1200" cap="none" spc="60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Open Sans" panose="020B0606030504020204" pitchFamily="34" charset="0"/>
                <a:ea typeface="宋体" panose="02010600030101010101" pitchFamily="2" charset="-122"/>
                <a:cs typeface="Open Sans" panose="020B0606030504020204" pitchFamily="34" charset="0"/>
              </a:rPr>
              <a:t> </a:t>
            </a:r>
            <a:endParaRPr kumimoji="0" lang="en-US" altLang="zh-CN" sz="2800" b="1" i="0" u="sng" strike="noStrike" kern="1200" cap="none" spc="600" normalizeH="0" baseline="0" noProof="0" dirty="0">
              <a:ln>
                <a:noFill/>
              </a:ln>
              <a:solidFill>
                <a:srgbClr val="8B7567"/>
              </a:solidFill>
              <a:effectLst/>
              <a:uLnTx/>
              <a:uFillTx/>
              <a:latin typeface="Open Sans" panose="020B0606030504020204" pitchFamily="34" charset="0"/>
              <a:ea typeface="宋体" panose="02010600030101010101" pitchFamily="2" charset="-122"/>
              <a:cs typeface="Open Sans" panose="020B0606030504020204" pitchFamily="3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55503" y="963279"/>
            <a:ext cx="8510270" cy="3782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三个目标函数：</a:t>
            </a:r>
            <a:r>
              <a:rPr lang="zh-CN" altLang="en-US" dirty="0">
                <a:sym typeface="+mn-ea"/>
              </a:rPr>
              <a:t>累计组合价值</a:t>
            </a:r>
            <a:r>
              <a:rPr lang="en-US" altLang="zh-CN" dirty="0">
                <a:sym typeface="+mn-ea"/>
              </a:rPr>
              <a:t>(fAPV)</a:t>
            </a:r>
            <a:r>
              <a:rPr lang="zh-CN" altLang="en-US" dirty="0">
                <a:sym typeface="+mn-ea"/>
              </a:rPr>
              <a:t>，夏普比率</a:t>
            </a:r>
            <a:r>
              <a:rPr lang="en-US" altLang="zh-CN" dirty="0">
                <a:sym typeface="+mn-ea"/>
              </a:rPr>
              <a:t>(SR)</a:t>
            </a:r>
            <a:r>
              <a:rPr lang="zh-CN" altLang="en-US" dirty="0">
                <a:sym typeface="+mn-ea"/>
              </a:rPr>
              <a:t>，最大回撤</a:t>
            </a:r>
            <a:r>
              <a:rPr lang="en-US" altLang="zh-CN" dirty="0">
                <a:sym typeface="+mn-ea"/>
              </a:rPr>
              <a:t>(MDD)</a:t>
            </a:r>
            <a:endParaRPr lang="zh-CN" altLang="en-US" dirty="0"/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noProof="0" dirty="0"/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初始化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5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个</a:t>
            </a:r>
            <a:r>
              <a:rPr lang="en-US" altLang="zh-CN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CNN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网络作为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agent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每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1000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步更新一代种群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指定父代数量为</a:t>
            </a:r>
            <a:r>
              <a:rPr lang="en-US" altLang="zh-CN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，子代数量为</a:t>
            </a:r>
            <a:r>
              <a:rPr lang="en-US" altLang="zh-CN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根据非支配排序和拥挤度距离选出最优的两个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作为父代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子代由父代交叉，变异获得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22222ED-C344-9D52-8221-4CF19BFEC8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06992" y="1671082"/>
            <a:ext cx="6763473" cy="3515836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2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3216910" y="1765699"/>
            <a:ext cx="5758180" cy="3326130"/>
            <a:chOff x="3216910" y="1843303"/>
            <a:chExt cx="5758180" cy="3326130"/>
          </a:xfrm>
        </p:grpSpPr>
        <p:pic>
          <p:nvPicPr>
            <p:cNvPr id="3" name="图形 2"/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216910" y="3749573"/>
              <a:ext cx="5758180" cy="1419860"/>
            </a:xfrm>
            <a:prstGeom prst="rect">
              <a:avLst/>
            </a:prstGeom>
          </p:spPr>
        </p:pic>
        <p:sp>
          <p:nvSpPr>
            <p:cNvPr id="6" name="矩形 5"/>
            <p:cNvSpPr/>
            <p:nvPr/>
          </p:nvSpPr>
          <p:spPr>
            <a:xfrm>
              <a:off x="4034546" y="4091389"/>
              <a:ext cx="4122909" cy="5219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800" dirty="0">
                  <a:solidFill>
                    <a:srgbClr val="5F493F"/>
                  </a:solidFill>
                  <a:latin typeface="华文中宋" panose="02010600040101010101" charset="-122"/>
                  <a:ea typeface="华文中宋" panose="02010600040101010101" charset="-122"/>
                  <a:sym typeface="+mn-ea"/>
                </a:rPr>
                <a:t>实验结果和评估比较</a:t>
              </a:r>
            </a:p>
          </p:txBody>
        </p:sp>
        <p:sp>
          <p:nvSpPr>
            <p:cNvPr id="29" name="矩形 28"/>
            <p:cNvSpPr/>
            <p:nvPr/>
          </p:nvSpPr>
          <p:spPr>
            <a:xfrm>
              <a:off x="4456589" y="1843303"/>
              <a:ext cx="3278823" cy="2061210"/>
            </a:xfrm>
            <a:prstGeom prst="rect">
              <a:avLst/>
            </a:prstGeom>
            <a:effectLst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2800" dirty="0">
                  <a:solidFill>
                    <a:schemeClr val="bg1"/>
                  </a:solidFill>
                  <a:effectLst/>
                  <a:latin typeface="思源宋体 CN Heavy" panose="02020900000000000000" pitchFamily="18" charset="-122"/>
                  <a:ea typeface="思源宋体 CN Heavy" panose="02020900000000000000" pitchFamily="18" charset="-122"/>
                </a:rPr>
                <a:t>3</a:t>
              </a:r>
            </a:p>
          </p:txBody>
        </p:sp>
      </p:grpSp>
      <p:pic>
        <p:nvPicPr>
          <p:cNvPr id="11" name="图形 10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680030" y="553929"/>
            <a:ext cx="2831940" cy="520356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形 2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844124" y="553929"/>
            <a:ext cx="2831937" cy="520356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808355" y="5867328"/>
            <a:ext cx="457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F5F3F1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3</a:t>
            </a: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F5F3F1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15938" y="553758"/>
            <a:ext cx="3874725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实验结果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7B2A972-72DE-A718-7668-321D60FB56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938" y="1387730"/>
            <a:ext cx="5393319" cy="2462545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625AAAF4-531C-A760-068C-A7258F0912AA}"/>
              </a:ext>
            </a:extLst>
          </p:cNvPr>
          <p:cNvSpPr txBox="1"/>
          <p:nvPr/>
        </p:nvSpPr>
        <p:spPr>
          <a:xfrm>
            <a:off x="6011601" y="1695707"/>
            <a:ext cx="6096964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期中阶段进行了三个模型的回测分别为</a:t>
            </a:r>
            <a:r>
              <a:rPr lang="en-US" altLang="zh-CN" dirty="0"/>
              <a:t>nnreader,nntrader1,nntrader2</a:t>
            </a:r>
          </a:p>
          <a:p>
            <a:r>
              <a:rPr lang="en-US" altLang="zh-CN" dirty="0" err="1"/>
              <a:t>nntrader</a:t>
            </a:r>
            <a:r>
              <a:rPr lang="zh-CN" altLang="en-US" dirty="0"/>
              <a:t>为单目标，仅考虑收益率</a:t>
            </a:r>
            <a:endParaRPr lang="en-US" altLang="zh-CN" dirty="0"/>
          </a:p>
          <a:p>
            <a:r>
              <a:rPr lang="en-US" altLang="zh-CN" dirty="0"/>
              <a:t>nntrader1</a:t>
            </a:r>
            <a:r>
              <a:rPr lang="zh-CN" altLang="en-US" dirty="0"/>
              <a:t>为一个多目标</a:t>
            </a:r>
            <a:r>
              <a:rPr lang="en-US" altLang="zh-CN" dirty="0"/>
              <a:t>,</a:t>
            </a:r>
            <a:r>
              <a:rPr lang="zh-CN" altLang="en-US" dirty="0"/>
              <a:t>其中考虑尽量使得资金得标准差越小越好</a:t>
            </a:r>
            <a:endParaRPr lang="en-US" altLang="zh-CN" dirty="0"/>
          </a:p>
          <a:p>
            <a:r>
              <a:rPr lang="en-US" altLang="zh-CN" dirty="0"/>
              <a:t>Nntrader2</a:t>
            </a:r>
            <a:r>
              <a:rPr lang="zh-CN" altLang="en-US" dirty="0"/>
              <a:t>为多目标，考虑投资组合价值的标准差中的负向波动越小越好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进行了三个模型的训练和回测，训练代数为</a:t>
            </a:r>
            <a:r>
              <a:rPr lang="en-US" altLang="zh-CN" dirty="0"/>
              <a:t>1w</a:t>
            </a:r>
            <a:r>
              <a:rPr lang="zh-CN" altLang="en-US" dirty="0"/>
              <a:t>代</a:t>
            </a:r>
            <a:endParaRPr lang="en-US" altLang="zh-CN" dirty="0"/>
          </a:p>
          <a:p>
            <a:r>
              <a:rPr lang="zh-CN" altLang="en-US" dirty="0"/>
              <a:t>产生了两个帕累托最优解，数据如图</a:t>
            </a:r>
            <a:endParaRPr lang="en-US" altLang="zh-CN" dirty="0"/>
          </a:p>
          <a:p>
            <a:r>
              <a:rPr lang="zh-CN" altLang="en-US"/>
              <a:t>均比源码表现好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1A319E3-98B9-20E2-A1DD-3E52BDB799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938" y="4169625"/>
            <a:ext cx="5410478" cy="185429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515938" y="1674674"/>
            <a:ext cx="641826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7200" b="0" i="0" u="none" strike="noStrike" kern="1200" cap="none" spc="0" normalizeH="0" baseline="0" noProof="0" dirty="0">
                <a:ln w="25400" cmpd="thickThin">
                  <a:noFill/>
                </a:ln>
                <a:solidFill>
                  <a:srgbClr val="5F493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+mn-cs"/>
              </a:rPr>
              <a:t>感谢</a:t>
            </a:r>
            <a:endParaRPr kumimoji="0" lang="en-US" altLang="zh-CN" sz="7200" b="0" i="0" u="none" strike="noStrike" kern="1200" cap="none" spc="0" normalizeH="0" baseline="0" noProof="0" dirty="0">
              <a:ln w="25400" cmpd="thickThin">
                <a:noFill/>
              </a:ln>
              <a:solidFill>
                <a:srgbClr val="5F493F"/>
              </a:solidFill>
              <a:effectLst/>
              <a:uLnTx/>
              <a:uFillTx/>
              <a:latin typeface="思源宋体 CN Heavy" panose="02020900000000000000" pitchFamily="18" charset="-122"/>
              <a:ea typeface="思源宋体 CN Heavy" panose="02020900000000000000" pitchFamily="18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0" i="0" u="none" strike="noStrike" kern="1200" cap="none" spc="0" normalizeH="0" baseline="0" noProof="0" dirty="0">
                <a:ln w="25400" cmpd="thickThin">
                  <a:noFill/>
                </a:ln>
                <a:solidFill>
                  <a:srgbClr val="5F493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+mn-cs"/>
              </a:rPr>
              <a:t>您的观看与收听</a:t>
            </a:r>
          </a:p>
        </p:txBody>
      </p:sp>
      <p:pic>
        <p:nvPicPr>
          <p:cNvPr id="4" name="图形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844124" y="553929"/>
            <a:ext cx="2831937" cy="52035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7920819" y="188419"/>
            <a:ext cx="4122909" cy="521970"/>
          </a:xfrm>
          <a:prstGeom prst="rect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r"/>
            <a:r>
              <a:rPr lang="en-US" altLang="zh-CN" sz="2800" b="1" spc="600" dirty="0">
                <a:solidFill>
                  <a:srgbClr val="8B756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CONTENTS</a:t>
            </a:r>
          </a:p>
        </p:txBody>
      </p:sp>
      <p:pic>
        <p:nvPicPr>
          <p:cNvPr id="7" name="图形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207964" y="188595"/>
            <a:ext cx="2831937" cy="520356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6247447" y="2079988"/>
            <a:ext cx="2410371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rgbClr val="5F493F"/>
                </a:solidFill>
                <a:latin typeface="华文中宋" panose="02010600040101010101" charset="-122"/>
                <a:ea typeface="华文中宋" panose="02010600040101010101" charset="-122"/>
              </a:rPr>
              <a:t>1. </a:t>
            </a:r>
            <a:r>
              <a:rPr lang="zh-CN" altLang="en-US" sz="2800" dirty="0">
                <a:solidFill>
                  <a:srgbClr val="5F493F"/>
                </a:solidFill>
                <a:latin typeface="华文中宋" panose="02010600040101010101" charset="-122"/>
                <a:ea typeface="华文中宋" panose="02010600040101010101" charset="-122"/>
              </a:rPr>
              <a:t>前情提要</a:t>
            </a:r>
            <a:endParaRPr lang="en-US" altLang="zh-CN" sz="2800" b="1" dirty="0">
              <a:solidFill>
                <a:srgbClr val="5F493F"/>
              </a:solidFill>
              <a:latin typeface="华文中宋" panose="02010600040101010101" charset="-122"/>
              <a:ea typeface="华文中宋" panose="02010600040101010101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6951555" y="3099954"/>
            <a:ext cx="347094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rgbClr val="5F493F"/>
                </a:solidFill>
                <a:latin typeface="华文中宋" panose="02010600040101010101" charset="-122"/>
                <a:ea typeface="华文中宋" panose="02010600040101010101" charset="-122"/>
              </a:rPr>
              <a:t>2. </a:t>
            </a:r>
            <a:r>
              <a:rPr lang="zh-CN" altLang="en-US" sz="2800" dirty="0">
                <a:solidFill>
                  <a:srgbClr val="5F493F"/>
                </a:solidFill>
                <a:latin typeface="华文中宋" panose="02010600040101010101" charset="-122"/>
                <a:ea typeface="华文中宋" panose="02010600040101010101" charset="-122"/>
              </a:rPr>
              <a:t>遗传算法</a:t>
            </a:r>
            <a:r>
              <a:rPr lang="en-US" altLang="zh-CN" sz="2800" dirty="0">
                <a:solidFill>
                  <a:srgbClr val="5F493F"/>
                </a:solidFill>
                <a:latin typeface="华文中宋" panose="02010600040101010101" charset="-122"/>
                <a:ea typeface="华文中宋" panose="02010600040101010101" charset="-122"/>
              </a:rPr>
              <a:t>+</a:t>
            </a:r>
            <a:r>
              <a:rPr lang="zh-CN" altLang="en-US" sz="2800" dirty="0">
                <a:solidFill>
                  <a:srgbClr val="5F493F"/>
                </a:solidFill>
                <a:latin typeface="华文中宋" panose="02010600040101010101" charset="-122"/>
                <a:ea typeface="华文中宋" panose="02010600040101010101" charset="-122"/>
              </a:rPr>
              <a:t>多目标强化学习</a:t>
            </a:r>
            <a:endParaRPr lang="zh-CN" altLang="en-US" sz="2800" dirty="0">
              <a:solidFill>
                <a:srgbClr val="5F493F"/>
              </a:solidFill>
              <a:latin typeface="华文中宋" panose="02010600040101010101" charset="-122"/>
              <a:ea typeface="华文中宋" panose="02010600040101010101" charset="-122"/>
              <a:sym typeface="+mn-ea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6737267" y="4396761"/>
            <a:ext cx="421253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rgbClr val="5F493F"/>
                </a:solidFill>
                <a:latin typeface="华文中宋" panose="02010600040101010101" charset="-122"/>
                <a:ea typeface="华文中宋" panose="02010600040101010101" charset="-122"/>
              </a:rPr>
              <a:t>3.</a:t>
            </a:r>
            <a:r>
              <a:rPr lang="en-US" altLang="zh-CN" sz="2800" b="1" dirty="0">
                <a:solidFill>
                  <a:srgbClr val="5F493F"/>
                </a:solidFill>
                <a:latin typeface="华文中宋" panose="02010600040101010101" charset="-122"/>
                <a:ea typeface="华文中宋" panose="02010600040101010101" charset="-122"/>
              </a:rPr>
              <a:t> </a:t>
            </a:r>
            <a:r>
              <a:rPr lang="zh-CN" altLang="en-US" sz="2800" dirty="0">
                <a:solidFill>
                  <a:srgbClr val="5F493F"/>
                </a:solidFill>
                <a:latin typeface="华文中宋" panose="02010600040101010101" charset="-122"/>
                <a:ea typeface="华文中宋" panose="02010600040101010101" charset="-122"/>
              </a:rPr>
              <a:t>实验结果和评估比较</a:t>
            </a:r>
            <a:endParaRPr lang="en-US" altLang="zh-CN" sz="2800" dirty="0">
              <a:solidFill>
                <a:srgbClr val="5F493F"/>
              </a:solidFill>
              <a:latin typeface="华文中宋" panose="02010600040101010101" charset="-122"/>
              <a:ea typeface="华文中宋" panose="02010600040101010101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2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3216910" y="1765699"/>
            <a:ext cx="5758180" cy="3326130"/>
            <a:chOff x="3216910" y="1843303"/>
            <a:chExt cx="5758180" cy="3326130"/>
          </a:xfrm>
        </p:grpSpPr>
        <p:pic>
          <p:nvPicPr>
            <p:cNvPr id="3" name="图形 2"/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216910" y="3749573"/>
              <a:ext cx="5758180" cy="1419860"/>
            </a:xfrm>
            <a:prstGeom prst="rect">
              <a:avLst/>
            </a:prstGeom>
          </p:spPr>
        </p:pic>
        <p:sp>
          <p:nvSpPr>
            <p:cNvPr id="6" name="矩形 5"/>
            <p:cNvSpPr/>
            <p:nvPr/>
          </p:nvSpPr>
          <p:spPr>
            <a:xfrm>
              <a:off x="4034545" y="4155332"/>
              <a:ext cx="4122909" cy="5219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800" dirty="0">
                  <a:solidFill>
                    <a:srgbClr val="5F493F"/>
                  </a:solidFill>
                  <a:latin typeface="华文中宋" panose="02010600040101010101" charset="-122"/>
                  <a:ea typeface="华文中宋" panose="02010600040101010101" charset="-122"/>
                  <a:sym typeface="+mn-ea"/>
                </a:rPr>
                <a:t>前情提要</a:t>
              </a:r>
              <a:endParaRPr lang="en-US" altLang="zh-CN" sz="2800" b="1" spc="600" dirty="0">
                <a:solidFill>
                  <a:srgbClr val="5F493F"/>
                </a:solidFill>
                <a:latin typeface="华文中宋" panose="02010600040101010101" charset="-122"/>
                <a:ea typeface="华文中宋" panose="02010600040101010101" charset="-122"/>
                <a:cs typeface="Open Sans" panose="020B0606030504020204" pitchFamily="34" charset="0"/>
                <a:sym typeface="+mn-ea"/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4456589" y="1843303"/>
              <a:ext cx="3278823" cy="2061210"/>
            </a:xfrm>
            <a:prstGeom prst="rect">
              <a:avLst/>
            </a:prstGeom>
            <a:effectLst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2800" dirty="0">
                  <a:solidFill>
                    <a:schemeClr val="bg1"/>
                  </a:solidFill>
                  <a:effectLst/>
                  <a:latin typeface="思源宋体 CN Heavy" panose="02020900000000000000" pitchFamily="18" charset="-122"/>
                  <a:ea typeface="思源宋体 CN Heavy" panose="02020900000000000000" pitchFamily="18" charset="-122"/>
                </a:rPr>
                <a:t>1</a:t>
              </a:r>
              <a:endParaRPr lang="zh-CN" altLang="en-US" sz="12800" dirty="0">
                <a:solidFill>
                  <a:schemeClr val="bg1"/>
                </a:solidFill>
                <a:effectLst/>
                <a:latin typeface="思源宋体 CN Heavy" panose="02020900000000000000" pitchFamily="18" charset="-122"/>
                <a:ea typeface="思源宋体 CN Heavy" panose="02020900000000000000" pitchFamily="18" charset="-122"/>
              </a:endParaRPr>
            </a:p>
          </p:txBody>
        </p:sp>
      </p:grpSp>
      <p:pic>
        <p:nvPicPr>
          <p:cNvPr id="11" name="图形 10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680030" y="553929"/>
            <a:ext cx="2831940" cy="52035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形 2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844124" y="553929"/>
            <a:ext cx="2831937" cy="520356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515938" y="553758"/>
            <a:ext cx="3874725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1" i="0" u="none" strike="noStrike" kern="1200" cap="none" normalizeH="0" baseline="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前情提要</a:t>
            </a:r>
          </a:p>
        </p:txBody>
      </p:sp>
      <p:sp>
        <p:nvSpPr>
          <p:cNvPr id="12" name="SorbShape1"/>
          <p:cNvSpPr/>
          <p:nvPr/>
        </p:nvSpPr>
        <p:spPr>
          <a:xfrm>
            <a:off x="583565" y="1340485"/>
            <a:ext cx="568325" cy="520065"/>
          </a:xfrm>
          <a:prstGeom prst="ellipse">
            <a:avLst/>
          </a:prstGeom>
          <a:solidFill>
            <a:srgbClr val="5F49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文本框 12"/>
          <p:cNvSpPr txBox="1"/>
          <p:nvPr/>
        </p:nvSpPr>
        <p:spPr>
          <a:xfrm>
            <a:off x="713740" y="1409700"/>
            <a:ext cx="2990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1261745" y="1378585"/>
            <a:ext cx="24618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effectLst/>
                <a:latin typeface="Söhne"/>
                <a:sym typeface="+mn-ea"/>
              </a:rPr>
              <a:t>问题的定义</a:t>
            </a:r>
            <a:endParaRPr lang="en-US" altLang="zh-CN" sz="2400" b="1"/>
          </a:p>
        </p:txBody>
      </p:sp>
      <p:sp>
        <p:nvSpPr>
          <p:cNvPr id="20" name="文本框 19"/>
          <p:cNvSpPr txBox="1"/>
          <p:nvPr/>
        </p:nvSpPr>
        <p:spPr>
          <a:xfrm>
            <a:off x="697230" y="2002155"/>
            <a:ext cx="2939415" cy="2832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zh-CN" altLang="en-US"/>
              <a:t>目标：优化资产配置</a:t>
            </a:r>
          </a:p>
          <a:p>
            <a:pPr>
              <a:lnSpc>
                <a:spcPct val="110000"/>
              </a:lnSpc>
            </a:pPr>
            <a:r>
              <a:rPr lang="zh-CN" altLang="en-US"/>
              <a:t>背景：开盘价、最高价、最低价、收盘价</a:t>
            </a:r>
          </a:p>
          <a:p>
            <a:pPr>
              <a:lnSpc>
                <a:spcPct val="110000"/>
              </a:lnSpc>
            </a:pPr>
            <a:r>
              <a:rPr lang="zh-CN" altLang="en-US"/>
              <a:t>投资组合价值价值</a:t>
            </a:r>
            <a:r>
              <a:rPr lang="en-US" altLang="zh-CN"/>
              <a:t>p</a:t>
            </a:r>
          </a:p>
          <a:p>
            <a:pPr>
              <a:lnSpc>
                <a:spcPct val="110000"/>
              </a:lnSpc>
            </a:pPr>
            <a:r>
              <a:rPr lang="zh-CN" altLang="en-US"/>
              <a:t>资产分配权重</a:t>
            </a:r>
            <a:r>
              <a:rPr lang="en-US" altLang="zh-CN"/>
              <a:t>w</a:t>
            </a:r>
          </a:p>
          <a:p>
            <a:pPr>
              <a:lnSpc>
                <a:spcPct val="110000"/>
              </a:lnSpc>
            </a:pPr>
            <a:endParaRPr lang="zh-CN" altLang="en-US"/>
          </a:p>
          <a:p>
            <a:pPr>
              <a:lnSpc>
                <a:spcPct val="110000"/>
              </a:lnSpc>
            </a:pPr>
            <a:endParaRPr lang="zh-CN" altLang="en-US"/>
          </a:p>
          <a:p>
            <a:pPr>
              <a:lnSpc>
                <a:spcPct val="110000"/>
              </a:lnSpc>
            </a:pPr>
            <a:endParaRPr lang="zh-CN" altLang="en-US"/>
          </a:p>
          <a:p>
            <a:pPr>
              <a:lnSpc>
                <a:spcPct val="110000"/>
              </a:lnSpc>
            </a:pPr>
            <a:endParaRPr lang="zh-CN" altLang="en-US"/>
          </a:p>
        </p:txBody>
      </p:sp>
      <p:sp>
        <p:nvSpPr>
          <p:cNvPr id="28" name="SorbShape1"/>
          <p:cNvSpPr/>
          <p:nvPr/>
        </p:nvSpPr>
        <p:spPr>
          <a:xfrm>
            <a:off x="4311650" y="1370330"/>
            <a:ext cx="568325" cy="520065"/>
          </a:xfrm>
          <a:prstGeom prst="ellipse">
            <a:avLst/>
          </a:prstGeom>
          <a:solidFill>
            <a:srgbClr val="5F49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9" name="文本框 28"/>
          <p:cNvSpPr txBox="1"/>
          <p:nvPr/>
        </p:nvSpPr>
        <p:spPr>
          <a:xfrm>
            <a:off x="4441825" y="1439545"/>
            <a:ext cx="2990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35" name="文本框 34"/>
          <p:cNvSpPr txBox="1"/>
          <p:nvPr/>
        </p:nvSpPr>
        <p:spPr>
          <a:xfrm>
            <a:off x="4783455" y="4555490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/>
          </a:p>
        </p:txBody>
      </p:sp>
      <p:pic>
        <p:nvPicPr>
          <p:cNvPr id="37" name="图片 3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6620" y="3290570"/>
            <a:ext cx="238125" cy="276225"/>
          </a:xfrm>
          <a:prstGeom prst="rect">
            <a:avLst/>
          </a:prstGeom>
        </p:spPr>
      </p:pic>
      <p:sp>
        <p:nvSpPr>
          <p:cNvPr id="42" name="SorbShape1"/>
          <p:cNvSpPr/>
          <p:nvPr/>
        </p:nvSpPr>
        <p:spPr>
          <a:xfrm>
            <a:off x="8230235" y="1340485"/>
            <a:ext cx="568325" cy="520065"/>
          </a:xfrm>
          <a:prstGeom prst="ellipse">
            <a:avLst/>
          </a:prstGeom>
          <a:solidFill>
            <a:srgbClr val="5F49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3" name="文本框 42"/>
          <p:cNvSpPr txBox="1"/>
          <p:nvPr/>
        </p:nvSpPr>
        <p:spPr>
          <a:xfrm>
            <a:off x="8360410" y="1409700"/>
            <a:ext cx="2990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44" name="文本框 43"/>
          <p:cNvSpPr txBox="1"/>
          <p:nvPr/>
        </p:nvSpPr>
        <p:spPr>
          <a:xfrm>
            <a:off x="8844280" y="1409700"/>
            <a:ext cx="14020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 b="1"/>
              <a:t>评估指标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85680" y="2002155"/>
            <a:ext cx="2183130" cy="61468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36710" y="2839720"/>
            <a:ext cx="2832100" cy="117856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401560" y="2068830"/>
            <a:ext cx="2166620" cy="39560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>
              <a:lnSpc>
                <a:spcPct val="110000"/>
              </a:lnSpc>
            </a:pPr>
            <a:r>
              <a:rPr lang="zh-CN" altLang="en-US" dirty="0">
                <a:sym typeface="+mn-ea"/>
              </a:rPr>
              <a:t>累计组合价值</a:t>
            </a:r>
            <a:r>
              <a:rPr lang="en-US" altLang="zh-CN" dirty="0">
                <a:sym typeface="+mn-ea"/>
              </a:rPr>
              <a:t>(fAPV)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7401560" y="3058795"/>
            <a:ext cx="1480185" cy="39560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>
              <a:lnSpc>
                <a:spcPct val="110000"/>
              </a:lnSpc>
            </a:pPr>
            <a:r>
              <a:rPr lang="zh-CN" altLang="en-US">
                <a:sym typeface="+mn-ea"/>
              </a:rPr>
              <a:t>夏普比率</a:t>
            </a:r>
            <a:r>
              <a:rPr lang="en-US" altLang="zh-CN">
                <a:sym typeface="+mn-ea"/>
              </a:rPr>
              <a:t>(SR)</a:t>
            </a:r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18345" y="4399280"/>
            <a:ext cx="2165985" cy="80454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401560" y="4603750"/>
            <a:ext cx="1743075" cy="39560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>
              <a:lnSpc>
                <a:spcPct val="110000"/>
              </a:lnSpc>
            </a:pPr>
            <a:r>
              <a:rPr lang="zh-CN" altLang="en-US">
                <a:sym typeface="+mn-ea"/>
              </a:rPr>
              <a:t>最大回撤</a:t>
            </a:r>
            <a:r>
              <a:rPr lang="en-US" altLang="zh-CN">
                <a:sym typeface="+mn-ea"/>
              </a:rPr>
              <a:t>(MDD)</a:t>
            </a:r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5015865" y="1347470"/>
            <a:ext cx="24618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/>
              <a:t>方法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3923665" y="3171190"/>
            <a:ext cx="3383280" cy="70040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>
              <a:lnSpc>
                <a:spcPct val="110000"/>
              </a:lnSpc>
            </a:pPr>
            <a:r>
              <a:rPr lang="zh-CN" altLang="en-US">
                <a:sym typeface="+mn-ea"/>
              </a:rPr>
              <a:t>权重记和在线随机批处理学习：</a:t>
            </a:r>
          </a:p>
          <a:p>
            <a:pPr algn="l">
              <a:lnSpc>
                <a:spcPct val="110000"/>
              </a:lnSpc>
            </a:pPr>
            <a:r>
              <a:rPr lang="zh-CN" altLang="en-US">
                <a:sym typeface="+mn-ea"/>
              </a:rPr>
              <a:t>针对时间序列问题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3969385" y="1955800"/>
            <a:ext cx="2468880" cy="10045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>
              <a:lnSpc>
                <a:spcPct val="110000"/>
              </a:lnSpc>
            </a:pPr>
            <a:r>
              <a:rPr lang="zh-CN" altLang="en-US"/>
              <a:t>深度强化学习：</a:t>
            </a:r>
          </a:p>
          <a:p>
            <a:pPr>
              <a:lnSpc>
                <a:spcPct val="110000"/>
              </a:lnSpc>
            </a:pPr>
            <a:r>
              <a:rPr lang="zh-CN" altLang="en-US"/>
              <a:t>策略的更新由神经网络</a:t>
            </a:r>
          </a:p>
          <a:p>
            <a:pPr>
              <a:lnSpc>
                <a:spcPct val="110000"/>
              </a:lnSpc>
            </a:pPr>
            <a:r>
              <a:rPr lang="en-US" altLang="zh-CN"/>
              <a:t>(CNN,RNN,LSTM)</a:t>
            </a:r>
            <a:r>
              <a:rPr lang="zh-CN" altLang="en-US"/>
              <a:t>给出</a:t>
            </a:r>
            <a:endParaRPr lang="en-US" altLang="zh-CN"/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4500" y="4208145"/>
            <a:ext cx="6260465" cy="11868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1" animBg="1"/>
      <p:bldP spid="12" grpId="2" bldLvl="0" animBg="1"/>
      <p:bldP spid="13" grpId="1"/>
      <p:bldP spid="13" grpId="2"/>
      <p:bldP spid="19" grpId="0"/>
      <p:bldP spid="20" grpId="1"/>
      <p:bldP spid="20" grpId="2"/>
      <p:bldP spid="28" grpId="0" bldLvl="0" animBg="1"/>
      <p:bldP spid="29" grpId="0"/>
      <p:bldP spid="35" grpId="0"/>
      <p:bldP spid="42" grpId="0" bldLvl="0" animBg="1"/>
      <p:bldP spid="43" grpId="0"/>
      <p:bldP spid="44" grpId="0"/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形 2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844124" y="553929"/>
            <a:ext cx="2831937" cy="520356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515938" y="553758"/>
            <a:ext cx="3874725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1" i="0" u="none" strike="noStrike" kern="1200" cap="none" normalizeH="0" baseline="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前情提要</a:t>
            </a:r>
          </a:p>
        </p:txBody>
      </p:sp>
      <p:sp>
        <p:nvSpPr>
          <p:cNvPr id="12" name="SorbShape1"/>
          <p:cNvSpPr/>
          <p:nvPr/>
        </p:nvSpPr>
        <p:spPr>
          <a:xfrm>
            <a:off x="583565" y="1340485"/>
            <a:ext cx="568325" cy="520065"/>
          </a:xfrm>
          <a:prstGeom prst="ellipse">
            <a:avLst/>
          </a:prstGeom>
          <a:solidFill>
            <a:srgbClr val="5F49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文本框 12"/>
          <p:cNvSpPr txBox="1"/>
          <p:nvPr/>
        </p:nvSpPr>
        <p:spPr>
          <a:xfrm>
            <a:off x="713740" y="1409700"/>
            <a:ext cx="2990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1261745" y="1378585"/>
            <a:ext cx="24618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/>
              <a:t>多目标强化学习</a:t>
            </a:r>
          </a:p>
        </p:txBody>
      </p:sp>
      <p:sp>
        <p:nvSpPr>
          <p:cNvPr id="35" name="文本框 34"/>
          <p:cNvSpPr txBox="1"/>
          <p:nvPr/>
        </p:nvSpPr>
        <p:spPr>
          <a:xfrm>
            <a:off x="4783455" y="4555490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/>
          </a:p>
        </p:txBody>
      </p:sp>
      <p:pic>
        <p:nvPicPr>
          <p:cNvPr id="37" name="图片 3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6620" y="3290570"/>
            <a:ext cx="238125" cy="276225"/>
          </a:xfrm>
          <a:prstGeom prst="rect">
            <a:avLst/>
          </a:prstGeom>
        </p:spPr>
      </p:pic>
      <p:sp>
        <p:nvSpPr>
          <p:cNvPr id="42" name="SorbShape1"/>
          <p:cNvSpPr/>
          <p:nvPr/>
        </p:nvSpPr>
        <p:spPr>
          <a:xfrm>
            <a:off x="8230235" y="1340485"/>
            <a:ext cx="568325" cy="520065"/>
          </a:xfrm>
          <a:prstGeom prst="ellipse">
            <a:avLst/>
          </a:prstGeom>
          <a:solidFill>
            <a:srgbClr val="5F49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3" name="文本框 42"/>
          <p:cNvSpPr txBox="1"/>
          <p:nvPr/>
        </p:nvSpPr>
        <p:spPr>
          <a:xfrm>
            <a:off x="8360410" y="1409700"/>
            <a:ext cx="2990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44" name="文本框 43"/>
          <p:cNvSpPr txBox="1"/>
          <p:nvPr/>
        </p:nvSpPr>
        <p:spPr>
          <a:xfrm>
            <a:off x="8844280" y="1409700"/>
            <a:ext cx="7924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 b="1"/>
              <a:t>结果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10095" y="2016760"/>
            <a:ext cx="4805680" cy="219456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8590" y="3037840"/>
            <a:ext cx="6289040" cy="2313940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207645" y="2177415"/>
            <a:ext cx="7040880" cy="9220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öhne"/>
                <a:ea typeface="等线" panose="02010600030101010101" pitchFamily="2" charset="-122"/>
                <a:sym typeface="+mn-ea"/>
              </a:rPr>
              <a:t>多个目标通常是冲突的，改善其中一个目标会导致其他目标的恶化。</a:t>
            </a:r>
          </a:p>
          <a:p>
            <a:pPr algn="l"/>
            <a:r>
              <a:rPr lang="zh-CN" altLang="en-US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öhne"/>
                <a:ea typeface="等线" panose="02010600030101010101" pitchFamily="2" charset="-122"/>
                <a:sym typeface="+mn-ea"/>
              </a:rPr>
              <a:t>在本项目中，高投资回报往往伴随着大的投资风险。</a:t>
            </a:r>
          </a:p>
          <a:p>
            <a:pPr algn="l"/>
            <a:r>
              <a:rPr lang="zh-CN" altLang="en-US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öhne"/>
                <a:ea typeface="等线" panose="02010600030101010101" pitchFamily="2" charset="-122"/>
                <a:sym typeface="+mn-ea"/>
              </a:rPr>
              <a:t>我们希望在总投资价值越大的情况下，风险尽可能的小。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1" animBg="1"/>
      <p:bldP spid="12" grpId="2" bldLvl="0" animBg="1"/>
      <p:bldP spid="13" grpId="1"/>
      <p:bldP spid="13" grpId="2"/>
      <p:bldP spid="19" grpId="0"/>
      <p:bldP spid="35" grpId="0"/>
      <p:bldP spid="42" grpId="0" bldLvl="0" animBg="1"/>
      <p:bldP spid="43" grpId="0"/>
      <p:bldP spid="4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2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3216910" y="1765699"/>
            <a:ext cx="5758180" cy="3326130"/>
            <a:chOff x="3216910" y="1843303"/>
            <a:chExt cx="5758180" cy="3326130"/>
          </a:xfrm>
        </p:grpSpPr>
        <p:pic>
          <p:nvPicPr>
            <p:cNvPr id="3" name="图形 2"/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216910" y="3749573"/>
              <a:ext cx="5758180" cy="1419860"/>
            </a:xfrm>
            <a:prstGeom prst="rect">
              <a:avLst/>
            </a:prstGeom>
          </p:spPr>
        </p:pic>
        <p:sp>
          <p:nvSpPr>
            <p:cNvPr id="29" name="矩形 28"/>
            <p:cNvSpPr/>
            <p:nvPr/>
          </p:nvSpPr>
          <p:spPr>
            <a:xfrm>
              <a:off x="4456589" y="1843303"/>
              <a:ext cx="3278823" cy="2061210"/>
            </a:xfrm>
            <a:prstGeom prst="rect">
              <a:avLst/>
            </a:prstGeom>
            <a:effectLst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2800" dirty="0">
                  <a:solidFill>
                    <a:schemeClr val="bg1"/>
                  </a:solidFill>
                  <a:effectLst/>
                  <a:latin typeface="思源宋体 CN Heavy" panose="02020900000000000000" pitchFamily="18" charset="-122"/>
                  <a:ea typeface="思源宋体 CN Heavy" panose="02020900000000000000" pitchFamily="18" charset="-122"/>
                </a:rPr>
                <a:t>2</a:t>
              </a:r>
            </a:p>
          </p:txBody>
        </p:sp>
      </p:grpSp>
      <p:pic>
        <p:nvPicPr>
          <p:cNvPr id="11" name="图形 10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680030" y="553929"/>
            <a:ext cx="2831940" cy="52035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912235" y="4060825"/>
            <a:ext cx="48133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5F493F"/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遗传算法</a:t>
            </a:r>
            <a:r>
              <a:rPr lang="en-US" altLang="zh-CN" sz="2800" dirty="0">
                <a:solidFill>
                  <a:srgbClr val="5F493F"/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+</a:t>
            </a:r>
            <a:r>
              <a:rPr lang="zh-CN" altLang="en-US" sz="2800" dirty="0">
                <a:solidFill>
                  <a:srgbClr val="5F493F"/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多目标强化学习</a:t>
            </a:r>
            <a:endParaRPr lang="en-US" altLang="zh-CN" sz="2800" b="1" dirty="0">
              <a:solidFill>
                <a:srgbClr val="5F493F"/>
              </a:solidFill>
              <a:latin typeface="华文中宋" panose="02010600040101010101" charset="-122"/>
              <a:ea typeface="华文中宋" panose="02010600040101010101" charset="-122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形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9330534" y="209"/>
            <a:ext cx="2831937" cy="520356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47040" y="286385"/>
            <a:ext cx="951738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sng" strike="noStrike" kern="1200" cap="none" spc="60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相关定义</a:t>
            </a:r>
            <a:r>
              <a:rPr kumimoji="0" lang="zh-CN" altLang="en-US" sz="2800" b="1" i="0" u="sng" strike="noStrike" kern="1200" cap="none" spc="60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Open Sans" panose="020B0606030504020204" pitchFamily="34" charset="0"/>
                <a:ea typeface="宋体" panose="02010600030101010101" pitchFamily="2" charset="-122"/>
                <a:cs typeface="Open Sans" panose="020B0606030504020204" pitchFamily="34" charset="0"/>
              </a:rPr>
              <a:t> </a:t>
            </a:r>
            <a:endParaRPr kumimoji="0" lang="en-US" altLang="zh-CN" sz="2800" b="1" i="0" u="sng" strike="noStrike" kern="1200" cap="none" spc="600" normalizeH="0" baseline="0" noProof="0" dirty="0">
              <a:ln>
                <a:noFill/>
              </a:ln>
              <a:solidFill>
                <a:srgbClr val="8B7567"/>
              </a:solidFill>
              <a:effectLst/>
              <a:uLnTx/>
              <a:uFillTx/>
              <a:latin typeface="Open Sans" panose="020B0606030504020204" pitchFamily="34" charset="0"/>
              <a:ea typeface="宋体" panose="02010600030101010101" pitchFamily="2" charset="-122"/>
              <a:cs typeface="Open Sans" panose="020B0606030504020204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17525" y="1298575"/>
            <a:ext cx="10740390" cy="41983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Pareto支配  有两个解x1和x2，x1支配x2的充要条件是对于任意的i(i=1,2, 3...m)，均有fi(x1)&lt;=fi(x2)，且对于任意的i(i=1, 2, 3...m)，存在fi(x1)&lt;fi(x2)。记为x1≺x2。即全部小于等于，至少1个小于。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Pareto最优解   某个解x'是最优解，当且仅当x'不被任何其他解支配。x'只是不被其他解支配，而不是支配了其他所有解。特点是：无法在不削弱至少一个其他目标函数，改进一个目标函数。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Pareto集   </a:t>
            </a:r>
            <a:r>
              <a:rPr lang="zh-CN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所有的Pareto最优解构成Pareto集</a:t>
            </a:r>
            <a:r>
              <a:rPr lang="zh-CN" altLang="en-US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。</a:t>
            </a:r>
            <a:endParaRPr kumimoji="0" lang="zh-CN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Pareto最优前沿  每个解对应的目标函数值组成pareto最优前沿。对于多个目标，其Pareto最优前沿通常是一个超曲面。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形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9330534" y="209"/>
            <a:ext cx="2831937" cy="520356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47040" y="286385"/>
            <a:ext cx="951738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sng" strike="noStrike" kern="1200" cap="none" spc="60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NSGA-II</a:t>
            </a:r>
            <a:r>
              <a:rPr kumimoji="0" lang="zh-CN" altLang="en-US" sz="2800" b="1" i="0" u="sng" strike="noStrike" kern="1200" cap="none" spc="60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Open Sans" panose="020B0606030504020204" pitchFamily="34" charset="0"/>
                <a:ea typeface="宋体" panose="02010600030101010101" pitchFamily="2" charset="-122"/>
                <a:cs typeface="Open Sans" panose="020B0606030504020204" pitchFamily="34" charset="0"/>
              </a:rPr>
              <a:t> </a:t>
            </a:r>
            <a:endParaRPr kumimoji="0" lang="en-US" altLang="zh-CN" sz="2800" b="1" i="0" u="sng" strike="noStrike" kern="1200" cap="none" spc="600" normalizeH="0" baseline="0" noProof="0" dirty="0">
              <a:ln>
                <a:noFill/>
              </a:ln>
              <a:solidFill>
                <a:srgbClr val="8B7567"/>
              </a:solidFill>
              <a:effectLst/>
              <a:uLnTx/>
              <a:uFillTx/>
              <a:latin typeface="Open Sans" panose="020B0606030504020204" pitchFamily="34" charset="0"/>
              <a:ea typeface="宋体" panose="02010600030101010101" pitchFamily="2" charset="-122"/>
              <a:cs typeface="Open Sans" panose="020B0606030504020204" pitchFamily="3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82575" y="1298575"/>
            <a:ext cx="4902200" cy="59080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快速非支配排序：</a:t>
            </a:r>
            <a:r>
              <a:rPr lang="zh-CN" altLang="en-US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非支配个体分层，直到整个种群被分层。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复杂度</a:t>
            </a:r>
            <a:r>
              <a:rPr lang="zh-CN" altLang="en-US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为</a:t>
            </a:r>
            <a:r>
              <a:rPr lang="en-US" altLang="zh-CN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O(mN</a:t>
            </a:r>
            <a:r>
              <a:rPr lang="en-US" altLang="zh-CN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</a:t>
            </a:r>
            <a:r>
              <a:rPr lang="en-US" altLang="zh-CN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)</a:t>
            </a:r>
            <a:r>
              <a:rPr lang="zh-CN" altLang="en-US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</a:t>
            </a:r>
            <a:r>
              <a:rPr lang="en-US" altLang="zh-CN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m</a:t>
            </a:r>
            <a:r>
              <a:rPr lang="zh-CN" altLang="en-US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是目标数量，</a:t>
            </a:r>
            <a:r>
              <a:rPr lang="en-US" altLang="zh-CN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N</a:t>
            </a:r>
            <a:r>
              <a:rPr lang="zh-CN" altLang="en-US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是种群大小。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拥挤度和拥挤度比较算子，在同级比较中作为胜出标准，取不拥挤的个体，使帕累托域更加均匀的分布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精英策略：父代和子代混合后进行快速非支配排序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5854" y="286385"/>
            <a:ext cx="2844800" cy="630555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形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9330534" y="209"/>
            <a:ext cx="2831937" cy="520356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47040" y="286385"/>
            <a:ext cx="951738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sng" strike="noStrike" kern="1200" cap="none" spc="60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NSGA-II</a:t>
            </a:r>
            <a:r>
              <a:rPr kumimoji="0" lang="zh-CN" altLang="en-US" sz="2800" b="1" i="0" u="sng" strike="noStrike" kern="1200" cap="none" spc="60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Open Sans" panose="020B0606030504020204" pitchFamily="34" charset="0"/>
                <a:ea typeface="宋体" panose="02010600030101010101" pitchFamily="2" charset="-122"/>
                <a:cs typeface="Open Sans" panose="020B0606030504020204" pitchFamily="34" charset="0"/>
              </a:rPr>
              <a:t> </a:t>
            </a:r>
            <a:endParaRPr kumimoji="0" lang="en-US" altLang="zh-CN" sz="2800" b="1" i="0" u="sng" strike="noStrike" kern="1200" cap="none" spc="600" normalizeH="0" baseline="0" noProof="0" dirty="0">
              <a:ln>
                <a:noFill/>
              </a:ln>
              <a:solidFill>
                <a:srgbClr val="8B7567"/>
              </a:solidFill>
              <a:effectLst/>
              <a:uLnTx/>
              <a:uFillTx/>
              <a:latin typeface="Open Sans" panose="020B0606030504020204" pitchFamily="34" charset="0"/>
              <a:ea typeface="宋体" panose="02010600030101010101" pitchFamily="2" charset="-122"/>
              <a:cs typeface="Open Sans" panose="020B0606030504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1545" y="1291590"/>
            <a:ext cx="5208270" cy="327215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7040" y="1291590"/>
            <a:ext cx="5153025" cy="323723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已停用母版样式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</TotalTime>
  <Words>647</Words>
  <Application>Microsoft Office PowerPoint</Application>
  <PresentationFormat>宽屏</PresentationFormat>
  <Paragraphs>81</Paragraphs>
  <Slides>13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4" baseType="lpstr">
      <vt:lpstr>Söhne</vt:lpstr>
      <vt:lpstr>等线</vt:lpstr>
      <vt:lpstr>华文新魏</vt:lpstr>
      <vt:lpstr>华文中宋</vt:lpstr>
      <vt:lpstr>思源黑体 CN Light</vt:lpstr>
      <vt:lpstr>思源宋体 CN Heavy</vt:lpstr>
      <vt:lpstr>微软雅黑</vt:lpstr>
      <vt:lpstr>Arial</vt:lpstr>
      <vt:lpstr>Calibri</vt:lpstr>
      <vt:lpstr>Open Sans</vt:lpstr>
      <vt:lpstr>已停用母版样式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Yaojia Zhang</dc:creator>
  <cp:lastModifiedBy>yilai</cp:lastModifiedBy>
  <cp:revision>102</cp:revision>
  <dcterms:created xsi:type="dcterms:W3CDTF">2023-03-28T08:55:00Z</dcterms:created>
  <dcterms:modified xsi:type="dcterms:W3CDTF">2023-06-15T06:03:44Z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2052-11.8.2.8361</vt:lpwstr>
  </property>
  <property fmtid="{D5CDD505-2E9C-101B-9397-08002B2CF9AE}" pid="3" name="ICV">
    <vt:lpwstr>B4479BE5668891E8429E2264969E31A3</vt:lpwstr>
  </property>
</Properties>
</file>